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81" r:id="rId6"/>
    <p:sldId id="261" r:id="rId7"/>
    <p:sldId id="262" r:id="rId8"/>
    <p:sldId id="263" r:id="rId9"/>
    <p:sldId id="264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2" r:id="rId20"/>
    <p:sldId id="284" r:id="rId21"/>
    <p:sldId id="28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lina" initials="S" lastIdx="2" clrIdx="0">
    <p:extLst>
      <p:ext uri="{19B8F6BF-5375-455C-9EA6-DF929625EA0E}">
        <p15:presenceInfo xmlns:p15="http://schemas.microsoft.com/office/powerpoint/2012/main" userId="36e2a0a9b3ced5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8974"/>
    <a:srgbClr val="D7BC74"/>
    <a:srgbClr val="4C7488"/>
    <a:srgbClr val="C16622"/>
    <a:srgbClr val="155F83"/>
    <a:srgbClr val="8A9045"/>
    <a:srgbClr val="969696"/>
    <a:srgbClr val="FFA319"/>
    <a:srgbClr val="767676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>
        <p:scale>
          <a:sx n="100" d="100"/>
          <a:sy n="100" d="100"/>
        </p:scale>
        <p:origin x="22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2DD7-0B7F-40A5-A400-1D01FE63F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28C95-927B-4B93-A0F6-8F633B4BA7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DC90F-2AAC-4826-A35B-00E4D1ADB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A9323-6DE8-435C-8C5F-9D25B1DA3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45489-F59F-4109-8A00-04E32AF4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599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E839A-F323-4F91-A8FC-6DB73131F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6DA458-9967-441B-95DC-537DD0640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5FB5B-283E-483A-BE97-D3DADA01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F1665-5846-40C9-98B4-E2EF65423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8762B-B7FC-4C29-9205-C76F11B8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368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CAF588-409A-4364-BBAC-274182C77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3A2336-3800-40BC-AE33-C29B92266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434FE-399F-48A8-9BF1-C7810E73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B7EA5-9B9D-4074-8633-3C3E0EC76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D092A-9D57-4520-BD47-E06CC18A6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82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21760" y="0"/>
            <a:ext cx="10769760" cy="867240"/>
          </a:xfrm>
          <a:prstGeom prst="rect">
            <a:avLst/>
          </a:prstGeom>
        </p:spPr>
        <p:txBody>
          <a:bodyPr lIns="90000" tIns="46800" rIns="90000" bIns="46800" anchor="ctr"/>
          <a:lstStyle/>
          <a:p>
            <a:pPr algn="ctr"/>
            <a:endParaRPr lang="en-US" sz="3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600" y="1271160"/>
            <a:ext cx="11326080" cy="3977640"/>
          </a:xfrm>
          <a:prstGeom prst="rect">
            <a:avLst/>
          </a:prstGeom>
        </p:spPr>
        <p:txBody>
          <a:bodyPr lIns="90000" tIns="46800" rIns="90000" bIns="46800"/>
          <a:lstStyle/>
          <a:p>
            <a:endParaRPr lang="en-US" sz="2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263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7091-3918-40D6-8180-D5770710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BDFE4-EE74-4C5A-BC35-308540B66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1AEF7-A880-4192-BF0B-53A83439C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9046F-96CD-4FD4-8AB6-BC8F2C15A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F82D7-CBA1-4F02-AA3A-297DF388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442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E0CCD-A33C-4B6A-B893-408670BE4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77DFB-39B4-4DAF-B76C-D6D03A845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D5F9A-3934-42E3-8A28-6605B63C4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4EC8A-E1AE-4EE8-A823-F4BE7755A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04DAB-DCFD-4373-8E3D-925255B1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65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4A84-D7C2-4250-98E4-1418F689D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638BD-8D0C-4E2B-8BB1-FB17929349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135CB-A12F-422D-9108-5D6D15369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93479-468C-4BF8-B053-6B20E74F8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EBDAC-FF12-405E-BD7D-EDA0F6D0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63C91-CA88-460A-B23B-414EE99B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37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B29BC-76FA-4B65-A6DD-B748A3CE4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00ACF-8592-4D44-B6B5-F365C66F8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7FDB6-C86C-4D0A-94A9-F889EB39C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984C6-CEE7-4E1F-B70A-BCE0E4FE79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2C7B3-FD9D-4A46-9C51-31BE12E1A9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0A69E3-0DF4-49C1-A0D4-8506A2364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B9D485-0A0E-4E3C-B90C-F07A3CE92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06625B-54EB-48A5-B133-D7BDED5E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464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C715-5CAB-43D9-B9D6-7B3509AE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AD56C-D84B-4E41-B1C2-E8BFDCFD7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244A4-7C3E-429B-A397-33AD21C3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B750E-0539-489C-9C3E-15BD62865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44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AB0A93-F3ED-4C8E-8DAB-A31927447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D0D4C-7E6A-40FA-A5F2-0F174D867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AC305-4CF7-49BD-A68C-E13887C1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88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0A3EA-8628-49CD-8075-772FF952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4958-48B3-4A9A-881B-4659E3D2A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C4CDC-7D70-4573-B2B8-9C972A2C9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0175C-9938-4006-A9F0-AB28F6CB0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535A6-AF28-43AC-B9DA-8F9CA7A91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6E36D-36E1-49C2-941F-957B42B4E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51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94CA6-543D-4106-AECE-25A16CDB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0902D-971C-459D-90C8-09C63A330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3DA0E0-CD74-4E25-8587-20923DC23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4AC8B-1A23-4FC5-A7C1-A188190EE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AF8D-A728-4D58-8532-C586FF5ED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C0878-26CD-414F-991A-9B539DCD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65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22FB9-424A-425B-92A0-2BC4B9A0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55689-EA93-4440-9DFD-B9E9DF695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51B89-EE8A-4D8B-9571-CC036EBD7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4B94C-B866-447F-A855-DD15A3C788A1}" type="datetimeFigureOut">
              <a:rPr lang="en-GB" smtClean="0"/>
              <a:t>28/07/2021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5E651-2F69-4681-AE50-60B43994D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DDFD4-3B67-469E-ABC7-62D05F370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07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C0D98A1-E8B6-4B76-BE7B-3A2A28DA6BED}"/>
              </a:ext>
            </a:extLst>
          </p:cNvPr>
          <p:cNvGrpSpPr/>
          <p:nvPr/>
        </p:nvGrpSpPr>
        <p:grpSpPr>
          <a:xfrm>
            <a:off x="2462094" y="2305049"/>
            <a:ext cx="6495294" cy="2220298"/>
            <a:chOff x="2462094" y="2305049"/>
            <a:chExt cx="6495294" cy="222029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1684955"/>
              <a:chOff x="2862941" y="2761856"/>
              <a:chExt cx="5926497" cy="1684955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Processing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Output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Input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Arrow: Bent 8">
                <a:extLst>
                  <a:ext uri="{FF2B5EF4-FFF2-40B4-BE49-F238E27FC236}">
                    <a16:creationId xmlns:a16="http://schemas.microsoft.com/office/drawing/2014/main" id="{85E22644-E911-4EE4-B299-2FF1C6037AC9}"/>
                  </a:ext>
                </a:extLst>
              </p:cNvPr>
              <p:cNvSpPr/>
              <p:nvPr/>
            </p:nvSpPr>
            <p:spPr>
              <a:xfrm rot="5400000">
                <a:off x="6983571" y="3091150"/>
                <a:ext cx="461096" cy="849085"/>
              </a:xfrm>
              <a:prstGeom prst="ben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B335148-8F78-440C-9466-B73FE020904C}"/>
                  </a:ext>
                </a:extLst>
              </p:cNvPr>
              <p:cNvSpPr/>
              <p:nvPr/>
            </p:nvSpPr>
            <p:spPr>
              <a:xfrm>
                <a:off x="6789576" y="3784338"/>
                <a:ext cx="1620418" cy="662473"/>
              </a:xfrm>
              <a:prstGeom prst="rect">
                <a:avLst/>
              </a:prstGeom>
              <a:noFill/>
              <a:ln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Side effects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1590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Function name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18941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70000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rafik 221"/>
          <p:cNvPicPr/>
          <p:nvPr/>
        </p:nvPicPr>
        <p:blipFill>
          <a:blip r:embed="rId3"/>
          <a:srcRect t="17316" r="7067" b="6202"/>
          <a:stretch/>
        </p:blipFill>
        <p:spPr>
          <a:xfrm>
            <a:off x="3342852" y="1698449"/>
            <a:ext cx="4619520" cy="3247920"/>
          </a:xfrm>
          <a:prstGeom prst="rect">
            <a:avLst/>
          </a:prstGeom>
          <a:ln>
            <a:noFill/>
          </a:ln>
        </p:spPr>
      </p:pic>
    </p:spTree>
    <p:custDataLst>
      <p:tags r:id="rId1"/>
    </p:custDataLst>
  </p:cSld>
  <p:clrMapOvr>
    <a:masterClrMapping/>
  </p:clrMapOvr>
  <p:extLst mod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E5A37AA-F10C-473D-A6BC-DC749CABE69B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B23DF7-5C3F-4171-9147-E2081C8C6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072" y="918812"/>
              <a:ext cx="9173855" cy="5020376"/>
            </a:xfrm>
            <a:prstGeom prst="rect">
              <a:avLst/>
            </a:prstGeom>
          </p:spPr>
        </p:pic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AF7702F-A5CF-409A-9C73-A91EA81F93F0}"/>
                </a:ext>
              </a:extLst>
            </p:cNvPr>
            <p:cNvSpPr/>
            <p:nvPr/>
          </p:nvSpPr>
          <p:spPr>
            <a:xfrm>
              <a:off x="1539549" y="1427583"/>
              <a:ext cx="7399176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26E7EE1-9620-46FE-88BB-42DF6EAA753A}"/>
                </a:ext>
              </a:extLst>
            </p:cNvPr>
            <p:cNvSpPr/>
            <p:nvPr/>
          </p:nvSpPr>
          <p:spPr>
            <a:xfrm>
              <a:off x="1533324" y="2279772"/>
              <a:ext cx="6024472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4B3CBD-1DB5-4415-8B31-DEE9F22D8BB0}"/>
                </a:ext>
              </a:extLst>
            </p:cNvPr>
            <p:cNvSpPr txBox="1"/>
            <p:nvPr/>
          </p:nvSpPr>
          <p:spPr>
            <a:xfrm flipH="1">
              <a:off x="8938725" y="1482306"/>
              <a:ext cx="11849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Calculated</a:t>
              </a:r>
              <a:r>
                <a:rPr lang="de-DE" dirty="0"/>
                <a:t> </a:t>
              </a:r>
              <a:r>
                <a:rPr lang="de-DE" dirty="0" err="1"/>
                <a:t>model</a:t>
              </a:r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DE3FA1-BFDF-4BE8-8119-72EF89CC83BF}"/>
                </a:ext>
              </a:extLst>
            </p:cNvPr>
            <p:cNvSpPr txBox="1"/>
            <p:nvPr/>
          </p:nvSpPr>
          <p:spPr>
            <a:xfrm flipH="1">
              <a:off x="7557795" y="2334495"/>
              <a:ext cx="18754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Distribution </a:t>
              </a:r>
              <a:r>
                <a:rPr lang="de-DE" dirty="0" err="1"/>
                <a:t>of</a:t>
              </a:r>
              <a:r>
                <a:rPr lang="de-DE" dirty="0"/>
                <a:t> </a:t>
              </a:r>
              <a:r>
                <a:rPr lang="de-DE" dirty="0" err="1"/>
                <a:t>residuals</a:t>
              </a:r>
              <a:r>
                <a:rPr lang="de-DE" dirty="0"/>
                <a:t> (</a:t>
              </a:r>
              <a:r>
                <a:rPr lang="de-DE" dirty="0" err="1"/>
                <a:t>errors</a:t>
              </a:r>
              <a:r>
                <a:rPr lang="de-DE" dirty="0"/>
                <a:t>)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642916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6AF7702F-A5CF-409A-9C73-A91EA81F93F0}"/>
                  </a:ext>
                </a:extLst>
              </p:cNvPr>
              <p:cNvSpPr/>
              <p:nvPr/>
            </p:nvSpPr>
            <p:spPr>
              <a:xfrm>
                <a:off x="1509072" y="3090274"/>
                <a:ext cx="3333516" cy="1239129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4842588" y="3090274"/>
                <a:ext cx="1530220" cy="1209825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5015203" y="2163880"/>
                <a:ext cx="1184989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Calculated</a:t>
                </a:r>
                <a:r>
                  <a:rPr lang="de-DE" dirty="0"/>
                  <a:t> </a:t>
                </a:r>
                <a:r>
                  <a:rPr lang="de-DE" dirty="0" err="1"/>
                  <a:t>model</a:t>
                </a:r>
                <a:endParaRPr lang="en-GB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2DE3FA1-BFDF-4BE8-8119-72EF89CC83BF}"/>
                  </a:ext>
                </a:extLst>
              </p:cNvPr>
              <p:cNvSpPr txBox="1"/>
              <p:nvPr/>
            </p:nvSpPr>
            <p:spPr>
              <a:xfrm flipH="1">
                <a:off x="1847478" y="1908511"/>
                <a:ext cx="2221293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Parameter </a:t>
                </a:r>
                <a:r>
                  <a:rPr lang="de-DE" dirty="0" err="1"/>
                  <a:t>estimates</a:t>
                </a:r>
                <a:r>
                  <a:rPr lang="de-DE" dirty="0"/>
                  <a:t>: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Intercept</a:t>
                </a:r>
                <a:r>
                  <a:rPr lang="de-DE" dirty="0"/>
                  <a:t> = 84.7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Slope</a:t>
                </a:r>
                <a:r>
                  <a:rPr lang="de-DE" dirty="0"/>
                  <a:t> = 3</a:t>
                </a:r>
                <a:endParaRPr lang="en-GB" dirty="0"/>
              </a:p>
            </p:txBody>
          </p:sp>
        </p:grp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1716B620-BA0C-4BFF-885E-83FD0531BCB5}"/>
                </a:ext>
              </a:extLst>
            </p:cNvPr>
            <p:cNvCxnSpPr>
              <a:cxnSpLocks/>
            </p:cNvCxnSpPr>
            <p:nvPr/>
          </p:nvCxnSpPr>
          <p:spPr>
            <a:xfrm>
              <a:off x="3079102" y="283184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607698" y="281021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376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6326154" y="3517641"/>
                <a:ext cx="2873829" cy="811762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7605082" y="2360024"/>
                <a:ext cx="2221287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t-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</a:t>
                </a:r>
                <a:r>
                  <a:rPr lang="de-DE" dirty="0" err="1"/>
                  <a:t>parameter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its</a:t>
                </a:r>
                <a:r>
                  <a:rPr lang="de-DE" dirty="0"/>
                  <a:t> </a:t>
                </a:r>
                <a:r>
                  <a:rPr lang="de-DE" dirty="0" err="1"/>
                  <a:t>standard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endParaRPr lang="en-GB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8715726" y="3248750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714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302610"/>
                <a:ext cx="383488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406306" y="4362113"/>
                <a:ext cx="2221287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Coefficient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determination</a:t>
                </a:r>
                <a:r>
                  <a:rPr lang="de-DE" dirty="0"/>
                  <a:t> R</a:t>
                </a:r>
                <a:r>
                  <a:rPr lang="de-DE" baseline="30000" dirty="0"/>
                  <a:t>2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008444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262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554541"/>
                <a:ext cx="766043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512372" y="4623375"/>
                <a:ext cx="3364288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F 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explained</a:t>
                </a:r>
                <a:r>
                  <a:rPr lang="de-DE" dirty="0"/>
                  <a:t> </a:t>
                </a:r>
                <a:r>
                  <a:rPr lang="de-DE" dirty="0" err="1"/>
                  <a:t>variance</a:t>
                </a:r>
                <a:r>
                  <a:rPr lang="de-DE" dirty="0"/>
                  <a:t> </a:t>
                </a:r>
                <a:r>
                  <a:rPr lang="de-DE" dirty="0" err="1"/>
                  <a:t>compared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null </a:t>
                </a:r>
                <a:r>
                  <a:rPr lang="de-DE" dirty="0" err="1"/>
                  <a:t>model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269706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5694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146F659-5C6F-42FB-96EC-EEFF3E69AD87}"/>
              </a:ext>
            </a:extLst>
          </p:cNvPr>
          <p:cNvGrpSpPr/>
          <p:nvPr/>
        </p:nvGrpSpPr>
        <p:grpSpPr>
          <a:xfrm>
            <a:off x="2720710" y="1416126"/>
            <a:ext cx="5298031" cy="3550110"/>
            <a:chOff x="2720710" y="1416126"/>
            <a:chExt cx="5298031" cy="355011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2836A5-245B-4CFF-BADC-88590D644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0710" y="1416126"/>
              <a:ext cx="5298031" cy="3550110"/>
            </a:xfrm>
            <a:prstGeom prst="rect">
              <a:avLst/>
            </a:prstGeom>
          </p:spPr>
        </p:pic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CF93D91-1D79-429C-ACE6-3BF3C7B390A1}"/>
                </a:ext>
              </a:extLst>
            </p:cNvPr>
            <p:cNvSpPr/>
            <p:nvPr/>
          </p:nvSpPr>
          <p:spPr>
            <a:xfrm>
              <a:off x="2743200" y="2734491"/>
              <a:ext cx="1819383" cy="114953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93CC898A-566B-48A5-9850-206F5762D6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2583" y="2734491"/>
              <a:ext cx="940524" cy="141687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56A6D7-8FAA-46C8-B2EC-C3463E2DB4E0}"/>
                </a:ext>
              </a:extLst>
            </p:cNvPr>
            <p:cNvSpPr txBox="1"/>
            <p:nvPr/>
          </p:nvSpPr>
          <p:spPr>
            <a:xfrm>
              <a:off x="5085770" y="2095536"/>
              <a:ext cx="2932971" cy="92333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78974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Intercept</a:t>
              </a:r>
              <a:r>
                <a:rPr lang="de-DE" dirty="0"/>
                <a:t> site1 = 108.4</a:t>
              </a:r>
            </a:p>
            <a:p>
              <a:r>
                <a:rPr lang="de-DE" dirty="0" err="1"/>
                <a:t>Intercept</a:t>
              </a:r>
              <a:r>
                <a:rPr lang="de-DE" dirty="0"/>
                <a:t> site2 = 108.4 + 1.6</a:t>
              </a:r>
            </a:p>
            <a:p>
              <a:r>
                <a:rPr lang="de-DE" dirty="0" err="1"/>
                <a:t>Slope</a:t>
              </a:r>
              <a:r>
                <a:rPr lang="de-DE" dirty="0"/>
                <a:t> = 38.8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559592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98413FE8-AAA4-4725-97BB-E3B2BE7C3486}"/>
              </a:ext>
            </a:extLst>
          </p:cNvPr>
          <p:cNvGrpSpPr/>
          <p:nvPr/>
        </p:nvGrpSpPr>
        <p:grpSpPr>
          <a:xfrm>
            <a:off x="2651766" y="853439"/>
            <a:ext cx="4576348" cy="3443813"/>
            <a:chOff x="2651766" y="853439"/>
            <a:chExt cx="4576348" cy="3443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A2D054-8BFA-4E96-A7A1-E90C2DABB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9" b="28004"/>
            <a:stretch/>
          </p:blipFill>
          <p:spPr>
            <a:xfrm>
              <a:off x="2781675" y="853439"/>
              <a:ext cx="4446439" cy="13324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1BB0A9-6625-499B-BBAA-735CF72C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847" y="2185852"/>
              <a:ext cx="3755588" cy="2111400"/>
            </a:xfrm>
            <a:prstGeom prst="rect">
              <a:avLst/>
            </a:prstGeom>
          </p:spPr>
        </p:pic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99852FE2-8703-4070-AC02-915C7AA778C2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417505" y="1581477"/>
              <a:ext cx="1533573" cy="894368"/>
            </a:xfrm>
            <a:prstGeom prst="bentConnector3">
              <a:avLst>
                <a:gd name="adj1" fmla="val 100483"/>
              </a:avLst>
            </a:prstGeom>
            <a:ln w="19050">
              <a:solidFill>
                <a:srgbClr val="8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9F1EF945-FC74-4D07-842C-59DB75F4071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283507" y="1771439"/>
              <a:ext cx="2223939" cy="1487422"/>
            </a:xfrm>
            <a:prstGeom prst="bentConnector3">
              <a:avLst>
                <a:gd name="adj1" fmla="val 100436"/>
              </a:avLst>
            </a:prstGeom>
            <a:ln w="19050">
              <a:solidFill>
                <a:srgbClr val="76767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E68BA0A-38FD-4E4C-94F1-9EAF8ADF860D}"/>
                </a:ext>
              </a:extLst>
            </p:cNvPr>
            <p:cNvSpPr txBox="1"/>
            <p:nvPr/>
          </p:nvSpPr>
          <p:spPr>
            <a:xfrm>
              <a:off x="3400648" y="2825175"/>
              <a:ext cx="86154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00000"/>
                  </a:solidFill>
                </a:rPr>
                <a:t>(</a:t>
              </a:r>
              <a:r>
                <a:rPr lang="de-DE" sz="1050" dirty="0" err="1">
                  <a:solidFill>
                    <a:srgbClr val="800000"/>
                  </a:solidFill>
                </a:rPr>
                <a:t>Intercept</a:t>
              </a:r>
              <a:r>
                <a:rPr lang="de-DE" sz="1050" dirty="0">
                  <a:solidFill>
                    <a:srgbClr val="800000"/>
                  </a:solidFill>
                </a:rPr>
                <a:t>)</a:t>
              </a:r>
              <a:endParaRPr lang="en-GB" sz="1050" dirty="0">
                <a:solidFill>
                  <a:srgbClr val="80000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37858EE-18A9-4F42-847A-60612FE5669A}"/>
                </a:ext>
              </a:extLst>
            </p:cNvPr>
            <p:cNvSpPr txBox="1"/>
            <p:nvPr/>
          </p:nvSpPr>
          <p:spPr>
            <a:xfrm>
              <a:off x="3764735" y="3079091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767676"/>
                  </a:solidFill>
                </a:rPr>
                <a:t>(</a:t>
              </a:r>
              <a:r>
                <a:rPr lang="de-DE" sz="1050" dirty="0" err="1">
                  <a:solidFill>
                    <a:srgbClr val="767676"/>
                  </a:solidFill>
                </a:rPr>
                <a:t>Intercept</a:t>
              </a:r>
              <a:r>
                <a:rPr lang="de-DE" sz="1050" dirty="0">
                  <a:solidFill>
                    <a:srgbClr val="767676"/>
                  </a:solidFill>
                </a:rPr>
                <a:t>) +</a:t>
              </a:r>
              <a:br>
                <a:rPr lang="de-DE" sz="1050" dirty="0">
                  <a:solidFill>
                    <a:srgbClr val="767676"/>
                  </a:solidFill>
                </a:rPr>
              </a:br>
              <a:r>
                <a:rPr lang="de-DE" sz="1050" dirty="0" err="1">
                  <a:solidFill>
                    <a:srgbClr val="767676"/>
                  </a:solidFill>
                </a:rPr>
                <a:t>feedhorsebean</a:t>
              </a:r>
              <a:endParaRPr lang="en-GB" sz="1050" dirty="0">
                <a:solidFill>
                  <a:srgbClr val="767676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BFBDA8-EF66-4938-A5A8-F18E23CD0AB2}"/>
                </a:ext>
              </a:extLst>
            </p:cNvPr>
            <p:cNvSpPr txBox="1"/>
            <p:nvPr/>
          </p:nvSpPr>
          <p:spPr>
            <a:xfrm>
              <a:off x="4862641" y="3310516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A9045"/>
                  </a:solidFill>
                </a:rPr>
                <a:t>(</a:t>
              </a:r>
              <a:r>
                <a:rPr lang="de-DE" sz="1050" dirty="0" err="1">
                  <a:solidFill>
                    <a:srgbClr val="8A9045"/>
                  </a:solidFill>
                </a:rPr>
                <a:t>Intercept</a:t>
              </a:r>
              <a:r>
                <a:rPr lang="de-DE" sz="1050" dirty="0">
                  <a:solidFill>
                    <a:srgbClr val="8A9045"/>
                  </a:solidFill>
                </a:rPr>
                <a:t>) +</a:t>
              </a:r>
              <a:br>
                <a:rPr lang="de-DE" sz="1050" dirty="0">
                  <a:solidFill>
                    <a:srgbClr val="8A9045"/>
                  </a:solidFill>
                </a:rPr>
              </a:br>
              <a:r>
                <a:rPr lang="de-DE" sz="1050" dirty="0" err="1">
                  <a:solidFill>
                    <a:srgbClr val="8A9045"/>
                  </a:solidFill>
                </a:rPr>
                <a:t>feedmeatmeal</a:t>
              </a:r>
              <a:endParaRPr lang="en-GB" sz="1050" dirty="0">
                <a:solidFill>
                  <a:srgbClr val="8A9045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10464FE-AEBF-4492-964E-BEDED1ECCA3C}"/>
                </a:ext>
              </a:extLst>
            </p:cNvPr>
            <p:cNvSpPr txBox="1"/>
            <p:nvPr/>
          </p:nvSpPr>
          <p:spPr>
            <a:xfrm>
              <a:off x="4371989" y="2480006"/>
              <a:ext cx="87558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FFA319"/>
                  </a:solidFill>
                </a:rPr>
                <a:t>(</a:t>
              </a:r>
              <a:r>
                <a:rPr lang="de-DE" sz="1050" dirty="0" err="1">
                  <a:solidFill>
                    <a:srgbClr val="FFA319"/>
                  </a:solidFill>
                </a:rPr>
                <a:t>Intercept</a:t>
              </a:r>
              <a:r>
                <a:rPr lang="de-DE" sz="1050" dirty="0">
                  <a:solidFill>
                    <a:srgbClr val="FFA319"/>
                  </a:solidFill>
                </a:rPr>
                <a:t>) +</a:t>
              </a:r>
              <a:br>
                <a:rPr lang="de-DE" sz="1050" dirty="0">
                  <a:solidFill>
                    <a:srgbClr val="FFA319"/>
                  </a:solidFill>
                </a:rPr>
              </a:br>
              <a:r>
                <a:rPr lang="de-DE" sz="1050" dirty="0" err="1">
                  <a:solidFill>
                    <a:srgbClr val="FFA319"/>
                  </a:solidFill>
                </a:rPr>
                <a:t>feedlinseed</a:t>
              </a:r>
              <a:endParaRPr lang="en-GB" sz="1050" dirty="0">
                <a:solidFill>
                  <a:srgbClr val="FFA319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1D8EE69-0E6C-4A97-AC19-3C9D1E59F658}"/>
                </a:ext>
              </a:extLst>
            </p:cNvPr>
            <p:cNvSpPr txBox="1"/>
            <p:nvPr/>
          </p:nvSpPr>
          <p:spPr>
            <a:xfrm>
              <a:off x="5381823" y="2399819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155F83"/>
                  </a:solidFill>
                </a:rPr>
                <a:t>(</a:t>
              </a:r>
              <a:r>
                <a:rPr lang="de-DE" sz="1050" dirty="0" err="1">
                  <a:solidFill>
                    <a:srgbClr val="155F83"/>
                  </a:solidFill>
                </a:rPr>
                <a:t>Intercept</a:t>
              </a:r>
              <a:r>
                <a:rPr lang="de-DE" sz="1050" dirty="0">
                  <a:solidFill>
                    <a:srgbClr val="155F83"/>
                  </a:solidFill>
                </a:rPr>
                <a:t>) +</a:t>
              </a:r>
              <a:br>
                <a:rPr lang="de-DE" sz="1050" dirty="0">
                  <a:solidFill>
                    <a:srgbClr val="155F83"/>
                  </a:solidFill>
                </a:rPr>
              </a:br>
              <a:r>
                <a:rPr lang="de-DE" sz="1050" dirty="0" err="1">
                  <a:solidFill>
                    <a:srgbClr val="155F83"/>
                  </a:solidFill>
                </a:rPr>
                <a:t>feedsoybean</a:t>
              </a:r>
              <a:endParaRPr lang="en-GB" sz="1050" dirty="0">
                <a:solidFill>
                  <a:srgbClr val="155F83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092540D-2863-4E79-B4C1-0172B8330C7A}"/>
                </a:ext>
              </a:extLst>
            </p:cNvPr>
            <p:cNvSpPr txBox="1"/>
            <p:nvPr/>
          </p:nvSpPr>
          <p:spPr>
            <a:xfrm>
              <a:off x="5989173" y="2941092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C16622"/>
                  </a:solidFill>
                </a:rPr>
                <a:t>(</a:t>
              </a:r>
              <a:r>
                <a:rPr lang="de-DE" sz="1050" dirty="0" err="1">
                  <a:solidFill>
                    <a:srgbClr val="C16622"/>
                  </a:solidFill>
                </a:rPr>
                <a:t>Intercept</a:t>
              </a:r>
              <a:r>
                <a:rPr lang="de-DE" sz="1050" dirty="0">
                  <a:solidFill>
                    <a:srgbClr val="C16622"/>
                  </a:solidFill>
                </a:rPr>
                <a:t>) +</a:t>
              </a:r>
              <a:br>
                <a:rPr lang="de-DE" sz="1050" dirty="0">
                  <a:solidFill>
                    <a:srgbClr val="C16622"/>
                  </a:solidFill>
                </a:rPr>
              </a:br>
              <a:r>
                <a:rPr lang="de-DE" sz="1050" dirty="0" err="1">
                  <a:solidFill>
                    <a:srgbClr val="C16622"/>
                  </a:solidFill>
                </a:rPr>
                <a:t>feedsunflower</a:t>
              </a:r>
              <a:endParaRPr lang="en-GB" sz="1050" dirty="0">
                <a:solidFill>
                  <a:srgbClr val="C1662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6658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F8F13FD2-496E-47ED-A852-A418FB0A22CD}"/>
              </a:ext>
            </a:extLst>
          </p:cNvPr>
          <p:cNvGrpSpPr/>
          <p:nvPr/>
        </p:nvGrpSpPr>
        <p:grpSpPr>
          <a:xfrm>
            <a:off x="2327357" y="1202197"/>
            <a:ext cx="6568681" cy="3405310"/>
            <a:chOff x="2327357" y="1202197"/>
            <a:chExt cx="6568681" cy="34053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8256B8-36F5-4F46-ADCD-2E07F557E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275" y="1658311"/>
              <a:ext cx="4801016" cy="2949196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561BCD40-6CE7-4DA6-B12A-437651740C60}"/>
                </a:ext>
              </a:extLst>
            </p:cNvPr>
            <p:cNvCxnSpPr>
              <a:cxnSpLocks/>
            </p:cNvCxnSpPr>
            <p:nvPr/>
          </p:nvCxnSpPr>
          <p:spPr>
            <a:xfrm>
              <a:off x="7811590" y="1658311"/>
              <a:ext cx="0" cy="44045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60E5C36-6C26-4D2E-98EB-39BF19826D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14707" y="2315742"/>
              <a:ext cx="0" cy="385906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6648D5B-10AA-44ED-9A4F-A07E77BA6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214" y="2542902"/>
              <a:ext cx="269965" cy="10593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49FE226-E55B-483C-86A0-D49AA4CEC3FF}"/>
                </a:ext>
              </a:extLst>
            </p:cNvPr>
            <p:cNvSpPr/>
            <p:nvPr/>
          </p:nvSpPr>
          <p:spPr>
            <a:xfrm>
              <a:off x="3370214" y="2090086"/>
              <a:ext cx="3788231" cy="23507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E3CBCF-ED9E-4B8F-AFC5-152DF41B3A3F}"/>
                </a:ext>
              </a:extLst>
            </p:cNvPr>
            <p:cNvSpPr txBox="1"/>
            <p:nvPr/>
          </p:nvSpPr>
          <p:spPr>
            <a:xfrm>
              <a:off x="2327357" y="2026091"/>
              <a:ext cx="10798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Project </a:t>
              </a:r>
              <a:r>
                <a:rPr lang="de-DE" sz="1400" dirty="0" err="1"/>
                <a:t>path</a:t>
              </a:r>
              <a:endParaRPr lang="en-GB" sz="14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50E42A-2D69-4523-A5F1-567B8D393920}"/>
                </a:ext>
              </a:extLst>
            </p:cNvPr>
            <p:cNvSpPr txBox="1"/>
            <p:nvPr/>
          </p:nvSpPr>
          <p:spPr>
            <a:xfrm>
              <a:off x="2412502" y="2440038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one</a:t>
              </a:r>
              <a:r>
                <a:rPr lang="de-DE" sz="1400" dirty="0"/>
                <a:t> </a:t>
              </a:r>
              <a:r>
                <a:rPr lang="de-DE" sz="1400" dirty="0" err="1"/>
                <a:t>level</a:t>
              </a:r>
              <a:r>
                <a:rPr lang="de-DE" sz="1400" dirty="0"/>
                <a:t> </a:t>
              </a:r>
              <a:r>
                <a:rPr lang="de-DE" sz="1400" dirty="0" err="1"/>
                <a:t>up</a:t>
              </a:r>
              <a:endParaRPr lang="en-GB" sz="14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A2A3A4-CA1D-4D6D-B14E-8608193C7EE4}"/>
                </a:ext>
              </a:extLst>
            </p:cNvPr>
            <p:cNvSpPr txBox="1"/>
            <p:nvPr/>
          </p:nvSpPr>
          <p:spPr>
            <a:xfrm>
              <a:off x="7271658" y="1202197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to</a:t>
              </a:r>
              <a:r>
                <a:rPr lang="de-DE" sz="1400" dirty="0"/>
                <a:t> </a:t>
              </a:r>
              <a:r>
                <a:rPr lang="de-DE" sz="1400" dirty="0" err="1"/>
                <a:t>project</a:t>
              </a:r>
              <a:r>
                <a:rPr lang="de-DE" sz="1400" dirty="0"/>
                <a:t> root</a:t>
              </a:r>
              <a:endParaRPr lang="en-GB" sz="1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3DB3CB-41CA-4AB2-BD1A-D487DE2533D8}"/>
                </a:ext>
              </a:extLst>
            </p:cNvPr>
            <p:cNvSpPr txBox="1"/>
            <p:nvPr/>
          </p:nvSpPr>
          <p:spPr>
            <a:xfrm>
              <a:off x="7816174" y="2689090"/>
              <a:ext cx="107986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Open </a:t>
              </a:r>
              <a:r>
                <a:rPr lang="de-DE" sz="1400" dirty="0" err="1"/>
                <a:t>project</a:t>
              </a:r>
              <a:r>
                <a:rPr lang="de-DE" sz="1400" dirty="0"/>
                <a:t> in </a:t>
              </a:r>
              <a:r>
                <a:rPr lang="de-DE" sz="1400" dirty="0" err="1"/>
                <a:t>file</a:t>
              </a:r>
              <a:r>
                <a:rPr lang="de-DE" sz="1400" dirty="0"/>
                <a:t> </a:t>
              </a:r>
              <a:r>
                <a:rPr lang="de-DE" sz="1400" dirty="0" err="1"/>
                <a:t>explorer</a:t>
              </a:r>
              <a:endParaRPr lang="en-GB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7168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8A275D4-A022-4D94-AB9D-B02948CEDFBE}"/>
              </a:ext>
            </a:extLst>
          </p:cNvPr>
          <p:cNvGrpSpPr/>
          <p:nvPr/>
        </p:nvGrpSpPr>
        <p:grpSpPr>
          <a:xfrm>
            <a:off x="1159013" y="1679509"/>
            <a:ext cx="8904040" cy="1922106"/>
            <a:chOff x="1159013" y="1679509"/>
            <a:chExt cx="8904040" cy="192210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BF37C33-BA1C-43D8-B622-BCB6A298B473}"/>
                </a:ext>
              </a:extLst>
            </p:cNvPr>
            <p:cNvGrpSpPr/>
            <p:nvPr/>
          </p:nvGrpSpPr>
          <p:grpSpPr>
            <a:xfrm>
              <a:off x="2468464" y="1679509"/>
              <a:ext cx="7594589" cy="1922106"/>
              <a:chOff x="1577398" y="1623527"/>
              <a:chExt cx="7594589" cy="192210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E8BA64F3-E39E-489A-A760-002018E6EF77}"/>
                  </a:ext>
                </a:extLst>
              </p:cNvPr>
              <p:cNvGrpSpPr/>
              <p:nvPr/>
            </p:nvGrpSpPr>
            <p:grpSpPr>
              <a:xfrm>
                <a:off x="1698171" y="237930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7E726F6E-05D0-4023-8039-0C49056FAF88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B2C89E5-D368-4676-9CC8-9D6CBCD991A1}"/>
                    </a:ext>
                  </a:extLst>
                </p:cNvPr>
                <p:cNvSpPr txBox="1"/>
                <p:nvPr/>
              </p:nvSpPr>
              <p:spPr>
                <a:xfrm>
                  <a:off x="1839606" y="2427905"/>
                  <a:ext cx="75693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Import</a:t>
                  </a:r>
                  <a:endParaRPr lang="en-GB" sz="1600" dirty="0"/>
                </a:p>
              </p:txBody>
            </p: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787B5E3-11EB-4AC7-9FD1-06FF30C948E5}"/>
                  </a:ext>
                </a:extLst>
              </p:cNvPr>
              <p:cNvGrpSpPr/>
              <p:nvPr/>
            </p:nvGrpSpPr>
            <p:grpSpPr>
              <a:xfrm>
                <a:off x="3192548" y="2379305"/>
                <a:ext cx="1110343" cy="466531"/>
                <a:chOff x="1698171" y="2379306"/>
                <a:chExt cx="1110343" cy="466531"/>
              </a:xfrm>
            </p:grpSpPr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8439089-5BA5-4039-A5D4-1BB0EF7FB2DE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9BC2C8CE-52BD-4E83-BE63-7A018D2C3560}"/>
                    </a:ext>
                  </a:extLst>
                </p:cNvPr>
                <p:cNvSpPr txBox="1"/>
                <p:nvPr/>
              </p:nvSpPr>
              <p:spPr>
                <a:xfrm>
                  <a:off x="1965442" y="2427906"/>
                  <a:ext cx="53091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Tidy</a:t>
                  </a:r>
                  <a:endParaRPr lang="en-GB" sz="1600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010E102-E641-4C8E-8118-6BD233F1E64C}"/>
                  </a:ext>
                </a:extLst>
              </p:cNvPr>
              <p:cNvGrpSpPr/>
              <p:nvPr/>
            </p:nvGrpSpPr>
            <p:grpSpPr>
              <a:xfrm>
                <a:off x="6122161" y="284583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9" name="Rectangle: Rounded Corners 8">
                  <a:extLst>
                    <a:ext uri="{FF2B5EF4-FFF2-40B4-BE49-F238E27FC236}">
                      <a16:creationId xmlns:a16="http://schemas.microsoft.com/office/drawing/2014/main" id="{2E214EC3-B465-4E97-965F-810A1C7EE5AC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BC7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47AA94A4-949E-43F4-9052-A8B4E68FF6E9}"/>
                    </a:ext>
                  </a:extLst>
                </p:cNvPr>
                <p:cNvSpPr txBox="1"/>
                <p:nvPr/>
              </p:nvSpPr>
              <p:spPr>
                <a:xfrm>
                  <a:off x="1856438" y="2435289"/>
                  <a:ext cx="72487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Model</a:t>
                  </a:r>
                  <a:endParaRPr lang="en-GB" sz="1600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6BF0312-7D1C-45E9-BC9E-2367E44B8055}"/>
                  </a:ext>
                </a:extLst>
              </p:cNvPr>
              <p:cNvGrpSpPr/>
              <p:nvPr/>
            </p:nvGrpSpPr>
            <p:grpSpPr>
              <a:xfrm>
                <a:off x="6087695" y="1835020"/>
                <a:ext cx="1110343" cy="466531"/>
                <a:chOff x="1698171" y="2379306"/>
                <a:chExt cx="1110343" cy="466531"/>
              </a:xfrm>
            </p:grpSpPr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D16CAAED-5700-46EE-B498-B5082D120109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470E376-3E99-4170-97B7-B9C4D2BE31E5}"/>
                    </a:ext>
                  </a:extLst>
                </p:cNvPr>
                <p:cNvSpPr txBox="1"/>
                <p:nvPr/>
              </p:nvSpPr>
              <p:spPr>
                <a:xfrm>
                  <a:off x="1754038" y="2427905"/>
                  <a:ext cx="90621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Visualize</a:t>
                  </a:r>
                  <a:endParaRPr lang="en-GB" sz="1600" dirty="0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00E58EEF-580D-4A62-9445-3B455D64C9D1}"/>
                  </a:ext>
                </a:extLst>
              </p:cNvPr>
              <p:cNvGrpSpPr/>
              <p:nvPr/>
            </p:nvGrpSpPr>
            <p:grpSpPr>
              <a:xfrm>
                <a:off x="4664780" y="2379305"/>
                <a:ext cx="1120199" cy="466531"/>
                <a:chOff x="1688315" y="2379306"/>
                <a:chExt cx="1120199" cy="466531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12730320-B307-454B-B5ED-F0C5DD0E3C65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BDAC7B07-A9CE-432B-9929-D01764D43797}"/>
                    </a:ext>
                  </a:extLst>
                </p:cNvPr>
                <p:cNvSpPr txBox="1"/>
                <p:nvPr/>
              </p:nvSpPr>
              <p:spPr>
                <a:xfrm>
                  <a:off x="1688315" y="2427905"/>
                  <a:ext cx="102553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Transform</a:t>
                  </a:r>
                  <a:endParaRPr lang="en-GB" sz="1600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87E54EA-FA55-4B5B-A98E-85ED23323915}"/>
                  </a:ext>
                </a:extLst>
              </p:cNvPr>
              <p:cNvGrpSpPr/>
              <p:nvPr/>
            </p:nvGrpSpPr>
            <p:grpSpPr>
              <a:xfrm>
                <a:off x="7805134" y="2301551"/>
                <a:ext cx="1366853" cy="466531"/>
                <a:chOff x="1663958" y="2379306"/>
                <a:chExt cx="1240596" cy="466531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518E7B68-57E8-4A7C-90A1-DFE9465A5831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5F61BF4-4145-4E52-B635-C4A57CA45DB6}"/>
                    </a:ext>
                  </a:extLst>
                </p:cNvPr>
                <p:cNvSpPr txBox="1"/>
                <p:nvPr/>
              </p:nvSpPr>
              <p:spPr>
                <a:xfrm>
                  <a:off x="1663958" y="2427905"/>
                  <a:ext cx="124059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Communicate</a:t>
                  </a:r>
                  <a:endParaRPr lang="en-GB" sz="1600" dirty="0"/>
                </a:p>
              </p:txBody>
            </p:sp>
          </p:grp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C8AE91F-04CC-4B33-88A5-0607804572D8}"/>
                  </a:ext>
                </a:extLst>
              </p:cNvPr>
              <p:cNvSpPr/>
              <p:nvPr/>
            </p:nvSpPr>
            <p:spPr>
              <a:xfrm>
                <a:off x="1577398" y="1623527"/>
                <a:ext cx="5882187" cy="192210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2CB2E9B-860F-415A-AED1-6DCAC585AA41}"/>
                  </a:ext>
                </a:extLst>
              </p:cNvPr>
              <p:cNvSpPr txBox="1"/>
              <p:nvPr/>
            </p:nvSpPr>
            <p:spPr>
              <a:xfrm>
                <a:off x="1732622" y="3237856"/>
                <a:ext cx="186153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400" dirty="0"/>
                  <a:t>Data </a:t>
                </a:r>
                <a:r>
                  <a:rPr lang="de-DE" sz="1400" dirty="0" err="1"/>
                  <a:t>analysis</a:t>
                </a:r>
                <a:r>
                  <a:rPr lang="de-DE" sz="1400" dirty="0"/>
                  <a:t> </a:t>
                </a:r>
                <a:r>
                  <a:rPr lang="de-DE" sz="1400" dirty="0" err="1"/>
                  <a:t>workflow</a:t>
                </a:r>
                <a:endParaRPr lang="en-GB" sz="1400" dirty="0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742FA070-E291-4396-A56C-41E932FC02F6}"/>
                  </a:ext>
                </a:extLst>
              </p:cNvPr>
              <p:cNvCxnSpPr>
                <a:cxnSpLocks/>
                <a:stCxn id="2" idx="3"/>
                <a:endCxn id="6" idx="1"/>
              </p:cNvCxnSpPr>
              <p:nvPr/>
            </p:nvCxnSpPr>
            <p:spPr>
              <a:xfrm flipV="1">
                <a:off x="2808514" y="2612571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A2313758-7E2F-45D8-ABD8-4BFE777634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05152" y="2612570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7DB9DEC3-D99F-4715-B7EB-E249A79AD6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59584" y="2570515"/>
                <a:ext cx="384034" cy="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Curved 27">
                <a:extLst>
                  <a:ext uri="{FF2B5EF4-FFF2-40B4-BE49-F238E27FC236}">
                    <a16:creationId xmlns:a16="http://schemas.microsoft.com/office/drawing/2014/main" id="{F593FE42-71DF-49BF-B7C8-01F36F67AD2D}"/>
                  </a:ext>
                </a:extLst>
              </p:cNvPr>
              <p:cNvCxnSpPr>
                <a:cxnSpLocks/>
                <a:stCxn id="15" idx="0"/>
                <a:endCxn id="12" idx="1"/>
              </p:cNvCxnSpPr>
              <p:nvPr/>
            </p:nvCxnSpPr>
            <p:spPr>
              <a:xfrm rot="5400000" flipH="1" flipV="1">
                <a:off x="5503242" y="1794853"/>
                <a:ext cx="311019" cy="857887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or: Curved 33">
                <a:extLst>
                  <a:ext uri="{FF2B5EF4-FFF2-40B4-BE49-F238E27FC236}">
                    <a16:creationId xmlns:a16="http://schemas.microsoft.com/office/drawing/2014/main" id="{517AD063-B2FF-442F-9120-0FCBA0E293CA}"/>
                  </a:ext>
                </a:extLst>
              </p:cNvPr>
              <p:cNvCxnSpPr>
                <a:cxnSpLocks/>
                <a:stCxn id="12" idx="2"/>
                <a:endCxn id="9" idx="0"/>
              </p:cNvCxnSpPr>
              <p:nvPr/>
            </p:nvCxnSpPr>
            <p:spPr>
              <a:xfrm rot="16200000" flipH="1">
                <a:off x="6387958" y="2556460"/>
                <a:ext cx="544285" cy="34466"/>
              </a:xfrm>
              <a:prstGeom prst="curvedConnector3">
                <a:avLst>
                  <a:gd name="adj1" fmla="val 96286"/>
                </a:avLst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or: Curved 37">
                <a:extLst>
                  <a:ext uri="{FF2B5EF4-FFF2-40B4-BE49-F238E27FC236}">
                    <a16:creationId xmlns:a16="http://schemas.microsoft.com/office/drawing/2014/main" id="{9340EC27-2A4D-4782-B4D5-441BD6F1215F}"/>
                  </a:ext>
                </a:extLst>
              </p:cNvPr>
              <p:cNvCxnSpPr>
                <a:cxnSpLocks/>
                <a:stCxn id="9" idx="1"/>
                <a:endCxn id="15" idx="2"/>
              </p:cNvCxnSpPr>
              <p:nvPr/>
            </p:nvCxnSpPr>
            <p:spPr>
              <a:xfrm rot="10800000">
                <a:off x="5229809" y="2845836"/>
                <a:ext cx="892353" cy="233266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DCFA1218-F0EC-493F-BFC7-AE0B98017570}"/>
                </a:ext>
              </a:extLst>
            </p:cNvPr>
            <p:cNvSpPr/>
            <p:nvPr/>
          </p:nvSpPr>
          <p:spPr>
            <a:xfrm>
              <a:off x="1159013" y="2407297"/>
              <a:ext cx="1110343" cy="466531"/>
            </a:xfrm>
            <a:prstGeom prst="roundRect">
              <a:avLst/>
            </a:prstGeom>
            <a:noFill/>
            <a:ln w="28575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694BBCF-F43C-4D12-AA56-458AF0B1B56C}"/>
                </a:ext>
              </a:extLst>
            </p:cNvPr>
            <p:cNvSpPr txBox="1"/>
            <p:nvPr/>
          </p:nvSpPr>
          <p:spPr>
            <a:xfrm>
              <a:off x="1304351" y="2455896"/>
              <a:ext cx="84189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R </a:t>
              </a:r>
              <a:r>
                <a:rPr lang="de-DE" sz="1600" dirty="0" err="1"/>
                <a:t>basics</a:t>
              </a:r>
              <a:endParaRPr lang="en-GB" sz="1600" dirty="0"/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9387B40-7289-414C-8E4D-843760BD8856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2267021" y="2640562"/>
              <a:ext cx="201443" cy="2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0772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1381693-2075-42BA-AC6D-C1CC26CF6BF7}"/>
              </a:ext>
            </a:extLst>
          </p:cNvPr>
          <p:cNvGrpSpPr/>
          <p:nvPr/>
        </p:nvGrpSpPr>
        <p:grpSpPr>
          <a:xfrm>
            <a:off x="2462094" y="2305049"/>
            <a:ext cx="6495294" cy="1249914"/>
            <a:chOff x="2462094" y="2305049"/>
            <a:chExt cx="6495294" cy="124991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667142"/>
              <a:chOff x="2862941" y="2761856"/>
              <a:chExt cx="5926497" cy="667142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dirty="0">
                    <a:solidFill>
                      <a:schemeClr val="tx1"/>
                    </a:solidFill>
                  </a:rPr>
                  <a:t>Add values and divide by the length of the vector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c(1, 5, 6)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716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mean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92373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49970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6650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FC71FC3C-794B-46DA-9FCB-CA9B29460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528" y="1679508"/>
            <a:ext cx="712613" cy="82269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A3EC6E-0653-4653-BB0E-8568FF986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24" y="1324310"/>
            <a:ext cx="709760" cy="82269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B5B7CF7-1580-4336-BD6E-00757EBD3C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09" y="2659750"/>
            <a:ext cx="709760" cy="82269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851DC80-6639-4817-9D9E-28F012DD35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10" y="800836"/>
            <a:ext cx="709760" cy="8226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74D0DBC-2840-4A43-97C1-A52DA733B4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818" y="2676558"/>
            <a:ext cx="697989" cy="80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55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0A2C80D-0085-445D-9A31-2FC8D6B6427C}"/>
              </a:ext>
            </a:extLst>
          </p:cNvPr>
          <p:cNvGrpSpPr/>
          <p:nvPr/>
        </p:nvGrpSpPr>
        <p:grpSpPr>
          <a:xfrm>
            <a:off x="3481022" y="2090550"/>
            <a:ext cx="5229955" cy="2676899"/>
            <a:chOff x="3481022" y="2090550"/>
            <a:chExt cx="5229955" cy="26768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39BBCD4-2D16-4A18-AEE1-86BFCA0C1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1022" y="2090550"/>
              <a:ext cx="5229955" cy="2676899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D63B48B-84B0-4EF2-9FCD-663174090674}"/>
                </a:ext>
              </a:extLst>
            </p:cNvPr>
            <p:cNvCxnSpPr/>
            <p:nvPr/>
          </p:nvCxnSpPr>
          <p:spPr>
            <a:xfrm>
              <a:off x="4226767" y="2444620"/>
              <a:ext cx="681135" cy="0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A55AF17-8440-4598-8084-4889EEBD5751}"/>
                </a:ext>
              </a:extLst>
            </p:cNvPr>
            <p:cNvCxnSpPr>
              <a:cxnSpLocks/>
            </p:cNvCxnSpPr>
            <p:nvPr/>
          </p:nvCxnSpPr>
          <p:spPr>
            <a:xfrm>
              <a:off x="5004318" y="2447731"/>
              <a:ext cx="1172547" cy="15551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4559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944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099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7964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36710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642B06-6716-4546-B348-63A15C3A5652}"/>
              </a:ext>
            </a:extLst>
          </p:cNvPr>
          <p:cNvGrpSpPr/>
          <p:nvPr/>
        </p:nvGrpSpPr>
        <p:grpSpPr>
          <a:xfrm>
            <a:off x="3353367" y="1901383"/>
            <a:ext cx="4876237" cy="3164828"/>
            <a:chOff x="3353367" y="1901383"/>
            <a:chExt cx="4876237" cy="316482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F45CFE-9016-4D0C-8AC7-187EA314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3253" y="3492136"/>
              <a:ext cx="1346486" cy="155448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FDF4543-584F-495F-A333-C0F10C956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6513" y="3472541"/>
              <a:ext cx="1341096" cy="155448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C09F5A6-8EF2-4D1C-BC3F-C4BE70E95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8488" y="2333897"/>
              <a:ext cx="1341096" cy="155448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9ABE21-9F20-4E3B-B3DF-2F858A210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6875" y="2333897"/>
              <a:ext cx="1341096" cy="155448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C12B4CC-F81D-42CC-BF20-DC1E4D70B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9962" y="2353492"/>
              <a:ext cx="1346362" cy="155448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F572A7B-24F4-4B81-89D0-2EB1DA085310}"/>
                </a:ext>
              </a:extLst>
            </p:cNvPr>
            <p:cNvSpPr txBox="1"/>
            <p:nvPr/>
          </p:nvSpPr>
          <p:spPr>
            <a:xfrm>
              <a:off x="3353367" y="1901383"/>
              <a:ext cx="1575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Data </a:t>
              </a:r>
              <a:r>
                <a:rPr lang="de-DE" dirty="0" err="1"/>
                <a:t>structure</a:t>
              </a:r>
              <a:endParaRPr lang="en-GB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954CA40-0F18-4EC9-B75A-80FA4B91F949}"/>
                </a:ext>
              </a:extLst>
            </p:cNvPr>
            <p:cNvSpPr txBox="1"/>
            <p:nvPr/>
          </p:nvSpPr>
          <p:spPr>
            <a:xfrm>
              <a:off x="5253264" y="1901383"/>
              <a:ext cx="8315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Import</a:t>
              </a:r>
              <a:endParaRPr lang="en-GB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143DE0-A538-469F-99D0-1AED3BFDB73B}"/>
                </a:ext>
              </a:extLst>
            </p:cNvPr>
            <p:cNvSpPr txBox="1"/>
            <p:nvPr/>
          </p:nvSpPr>
          <p:spPr>
            <a:xfrm>
              <a:off x="3538794" y="4677284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Visualise</a:t>
              </a:r>
              <a:endParaRPr lang="en-GB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D58B18-2D6C-4BFD-82A7-5F4DF65E472E}"/>
                </a:ext>
              </a:extLst>
            </p:cNvPr>
            <p:cNvSpPr txBox="1"/>
            <p:nvPr/>
          </p:nvSpPr>
          <p:spPr>
            <a:xfrm>
              <a:off x="6731730" y="4696879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Transform</a:t>
              </a:r>
              <a:endParaRPr lang="en-GB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C091BB-AF0D-4242-A802-90C07CDBBA27}"/>
                </a:ext>
              </a:extLst>
            </p:cNvPr>
            <p:cNvSpPr txBox="1"/>
            <p:nvPr/>
          </p:nvSpPr>
          <p:spPr>
            <a:xfrm>
              <a:off x="6741401" y="1901383"/>
              <a:ext cx="1043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Tidy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3003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45CFE-9016-4D0C-8AC7-187EA3143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718" y="2534194"/>
            <a:ext cx="1346486" cy="15544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DF4543-584F-495F-A333-C0F10C956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204" y="2534194"/>
            <a:ext cx="1341096" cy="1554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09F5A6-8EF2-4D1C-BC3F-C4BE70E950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96" y="2534194"/>
            <a:ext cx="1341096" cy="1554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9ABE21-9F20-4E3B-B3DF-2F858A210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183" y="2534194"/>
            <a:ext cx="1341096" cy="1554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12B4CC-F81D-42CC-BF20-DC1E4D70B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270" y="2553789"/>
            <a:ext cx="1346362" cy="15544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572A7B-24F4-4B81-89D0-2EB1DA085310}"/>
              </a:ext>
            </a:extLst>
          </p:cNvPr>
          <p:cNvSpPr txBox="1"/>
          <p:nvPr/>
        </p:nvSpPr>
        <p:spPr>
          <a:xfrm>
            <a:off x="2517112" y="4126423"/>
            <a:ext cx="157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Data </a:t>
            </a:r>
            <a:r>
              <a:rPr lang="de-DE" dirty="0" err="1"/>
              <a:t>structure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54CA40-0F18-4EC9-B75A-80FA4B91F949}"/>
              </a:ext>
            </a:extLst>
          </p:cNvPr>
          <p:cNvSpPr txBox="1"/>
          <p:nvPr/>
        </p:nvSpPr>
        <p:spPr>
          <a:xfrm>
            <a:off x="4347572" y="4126423"/>
            <a:ext cx="83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Import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143DE0-A538-469F-99D0-1AED3BFDB73B}"/>
              </a:ext>
            </a:extLst>
          </p:cNvPr>
          <p:cNvSpPr txBox="1"/>
          <p:nvPr/>
        </p:nvSpPr>
        <p:spPr>
          <a:xfrm>
            <a:off x="8282061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Visualise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D58B18-2D6C-4BFD-82A7-5F4DF65E472E}"/>
              </a:ext>
            </a:extLst>
          </p:cNvPr>
          <p:cNvSpPr txBox="1"/>
          <p:nvPr/>
        </p:nvSpPr>
        <p:spPr>
          <a:xfrm>
            <a:off x="6939768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Transform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C091BB-AF0D-4242-A802-90C07CDBBA27}"/>
              </a:ext>
            </a:extLst>
          </p:cNvPr>
          <p:cNvSpPr txBox="1"/>
          <p:nvPr/>
        </p:nvSpPr>
        <p:spPr>
          <a:xfrm>
            <a:off x="5802101" y="4109005"/>
            <a:ext cx="1043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Tidy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44282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27.9|16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173</Words>
  <Application>Microsoft Office PowerPoint</Application>
  <PresentationFormat>Widescreen</PresentationFormat>
  <Paragraphs>67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Selina</dc:creator>
  <cp:lastModifiedBy>Selina</cp:lastModifiedBy>
  <cp:revision>31</cp:revision>
  <dcterms:created xsi:type="dcterms:W3CDTF">2021-07-18T10:06:14Z</dcterms:created>
  <dcterms:modified xsi:type="dcterms:W3CDTF">2021-07-28T19:56:14Z</dcterms:modified>
</cp:coreProperties>
</file>

<file path=docProps/thumbnail.jpeg>
</file>